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6F9E70-D20A-4DC4-91F2-FE12F8A35AA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3551F-B0CD-4D63-9092-6FD509B122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96684-5643-4A6A-9EC2-A0225B45C3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7340F-365C-4896-8625-A34008F193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40F5B-7CC7-47D8-943E-2145DF3286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4652D-1DF3-4168-BDE9-DE6359E5DD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F839E-8892-4853-8798-732869CD18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2E1C9-9E95-4954-9263-07C60A7273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69120-9EA4-4615-92E3-E3975E5989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C8AC2-4C08-4139-8938-2E56BA42A4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37BB5-F220-418D-9D3B-56B6176B5D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4934C-84E2-4619-9132-DADE177A2B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EC5650-360A-443B-8675-C44FB5404A1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3505200" y="228600"/>
            <a:ext cx="2305050" cy="1981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CH 3 - Part 2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4305300" cy="299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819400"/>
            <a:ext cx="32670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The Absorption of Oral Meds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/>
              <a:t>The drug must be released from its form (tablet, capsule, liquid, powder, etc.) </a:t>
            </a:r>
            <a:r>
              <a:rPr lang="en-US" sz="3000" dirty="0" smtClean="0"/>
              <a:t>after </a:t>
            </a:r>
            <a:r>
              <a:rPr lang="en-US" sz="3000" dirty="0"/>
              <a:t>the animal swallows it. 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Tablets disintegrate in stomach </a:t>
            </a:r>
            <a:r>
              <a:rPr lang="en-US" sz="3000" dirty="0" smtClean="0"/>
              <a:t>liquid. Some tablets have an </a:t>
            </a:r>
            <a:r>
              <a:rPr lang="en-US" sz="3000" b="1" dirty="0" smtClean="0"/>
              <a:t>enteric coating</a:t>
            </a:r>
            <a:r>
              <a:rPr lang="en-US" sz="3000" dirty="0" smtClean="0"/>
              <a:t>, </a:t>
            </a:r>
            <a:r>
              <a:rPr lang="en-US" sz="3000" dirty="0"/>
              <a:t>meaning the drug does not dissolve </a:t>
            </a:r>
            <a:r>
              <a:rPr lang="en-US" sz="3000" dirty="0" smtClean="0"/>
              <a:t>until it reaches the intestine. </a:t>
            </a:r>
            <a:r>
              <a:rPr lang="en-US" sz="3000" dirty="0"/>
              <a:t>They cause less </a:t>
            </a:r>
            <a:r>
              <a:rPr lang="en-US" sz="3000" dirty="0" smtClean="0"/>
              <a:t>stomach irritation</a:t>
            </a:r>
            <a:r>
              <a:rPr lang="en-US" sz="30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3000" b="1" dirty="0" smtClean="0"/>
              <a:t>Molded </a:t>
            </a:r>
            <a:r>
              <a:rPr lang="en-US" sz="3000" b="1" dirty="0"/>
              <a:t>tablets </a:t>
            </a:r>
            <a:r>
              <a:rPr lang="en-US" sz="3000" dirty="0"/>
              <a:t>are </a:t>
            </a:r>
            <a:r>
              <a:rPr lang="en-US" sz="3000" dirty="0" smtClean="0"/>
              <a:t>soft, chewable </a:t>
            </a:r>
            <a:r>
              <a:rPr lang="en-US" sz="3000" dirty="0"/>
              <a:t>and mixed with lactose, sucrose, or </a:t>
            </a:r>
            <a:r>
              <a:rPr lang="en-US" sz="3000" dirty="0" smtClean="0"/>
              <a:t>dextrose and frequently a flavoring</a:t>
            </a:r>
            <a:endParaRPr lang="en-US" sz="3000" dirty="0"/>
          </a:p>
          <a:p>
            <a:pPr>
              <a:lnSpc>
                <a:spcPct val="90000"/>
              </a:lnSpc>
            </a:pPr>
            <a:r>
              <a:rPr lang="en-US" sz="3000" dirty="0"/>
              <a:t>Capsules have a gelatin shell that holds in the powdered or liquid medication.</a:t>
            </a:r>
          </a:p>
        </p:txBody>
      </p:sp>
      <p:pic>
        <p:nvPicPr>
          <p:cNvPr id="10245" name="Picture 5" descr="11ez-372sZ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857250" cy="857250"/>
          </a:xfrm>
          <a:prstGeom prst="rect">
            <a:avLst/>
          </a:prstGeom>
          <a:noFill/>
        </p:spPr>
      </p:pic>
      <p:pic>
        <p:nvPicPr>
          <p:cNvPr id="10246" name="Picture 6" descr="11ez-372sZ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57250" cy="857250"/>
          </a:xfrm>
          <a:prstGeom prst="rect">
            <a:avLst/>
          </a:prstGeom>
          <a:noFill/>
        </p:spPr>
      </p:pic>
      <p:pic>
        <p:nvPicPr>
          <p:cNvPr id="10247" name="Picture 7" descr="11ez-372sZ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0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Oral Meds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5257800"/>
          </a:xfrm>
        </p:spPr>
        <p:txBody>
          <a:bodyPr/>
          <a:lstStyle/>
          <a:p>
            <a:pPr lvl="1"/>
            <a:r>
              <a:rPr lang="en-US" sz="3000"/>
              <a:t>The shells dissolve in stomach liquids</a:t>
            </a:r>
          </a:p>
          <a:p>
            <a:r>
              <a:rPr lang="en-US" sz="3000"/>
              <a:t>Boluses are large rectangular tablets used in large animals.</a:t>
            </a:r>
          </a:p>
          <a:p>
            <a:r>
              <a:rPr lang="en-US" sz="3000"/>
              <a:t>Lozenges are in a hard, slow-release form. Not practical in animals (they will chew it)</a:t>
            </a:r>
          </a:p>
          <a:p>
            <a:r>
              <a:rPr lang="en-US" sz="3000"/>
              <a:t>Powders are dry and granulated and mixed with inert bulking and flavoring agents for dilution. These are easily mixed with food.</a:t>
            </a:r>
          </a:p>
        </p:txBody>
      </p:sp>
      <p:pic>
        <p:nvPicPr>
          <p:cNvPr id="11269" name="Picture 5" descr="PanacurBo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1828800" cy="1371600"/>
          </a:xfrm>
          <a:prstGeom prst="rect">
            <a:avLst/>
          </a:prstGeom>
          <a:noFill/>
        </p:spPr>
      </p:pic>
      <p:pic>
        <p:nvPicPr>
          <p:cNvPr id="11271" name="Picture 7" descr="41PMeYxlR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52400"/>
            <a:ext cx="1476375" cy="1476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Liquids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5257800"/>
          </a:xfrm>
        </p:spPr>
        <p:txBody>
          <a:bodyPr/>
          <a:lstStyle/>
          <a:p>
            <a:r>
              <a:rPr lang="en-US" sz="2800" b="1"/>
              <a:t>SOLUTIONS</a:t>
            </a:r>
            <a:r>
              <a:rPr lang="en-US" sz="2800"/>
              <a:t>- drug is dissolved in liquid. Will not settle out (syrups, elixirs)</a:t>
            </a:r>
          </a:p>
          <a:p>
            <a:r>
              <a:rPr lang="en-US" sz="2800" b="1"/>
              <a:t>SUSPENSIONS</a:t>
            </a:r>
            <a:r>
              <a:rPr lang="en-US" sz="2800"/>
              <a:t>- finely divided undissolved liquid dispersed in water (shake the container to distribute)</a:t>
            </a:r>
          </a:p>
          <a:p>
            <a:r>
              <a:rPr lang="en-US" sz="2800" b="1"/>
              <a:t>EMULSION </a:t>
            </a:r>
            <a:r>
              <a:rPr lang="en-US" sz="2800"/>
              <a:t>– fine droplets of oil in water or vice versa. Must shake vigorously</a:t>
            </a:r>
          </a:p>
          <a:p>
            <a:endParaRPr lang="en-US" sz="2800"/>
          </a:p>
          <a:p>
            <a:r>
              <a:rPr lang="en-US" sz="2800"/>
              <a:t>All 3 can be mixed with food. Liquids don’t irritate the stomach as much as solid meds because they don’t settle out in a focal spot.</a:t>
            </a:r>
          </a:p>
        </p:txBody>
      </p:sp>
      <p:pic>
        <p:nvPicPr>
          <p:cNvPr id="12293" name="Picture 5" descr="Metacam_Oral_Suspension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46038"/>
            <a:ext cx="1901825" cy="1641475"/>
          </a:xfrm>
          <a:prstGeom prst="rect">
            <a:avLst/>
          </a:prstGeom>
          <a:noFill/>
        </p:spPr>
      </p:pic>
      <p:pic>
        <p:nvPicPr>
          <p:cNvPr id="12294" name="Picture 6" descr="Metacam_Oral_Suspension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0"/>
            <a:ext cx="1901825" cy="164147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1752600"/>
            <a:ext cx="2057400" cy="639763"/>
          </a:xfrm>
        </p:spPr>
        <p:txBody>
          <a:bodyPr/>
          <a:lstStyle/>
          <a:p>
            <a:r>
              <a:rPr lang="en-US" sz="3000">
                <a:solidFill>
                  <a:srgbClr val="CC0000"/>
                </a:solidFill>
              </a:rPr>
              <a:t>Say ahhh!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/>
              <a:t>Anatomy can affect drug absorption. Some medications do not work well on ruminants because the more complex the digestive tract, the longer it </a:t>
            </a:r>
          </a:p>
          <a:p>
            <a:pPr>
              <a:buFontTx/>
              <a:buNone/>
            </a:pPr>
            <a:r>
              <a:rPr lang="en-US"/>
              <a:t>	takes to achieve </a:t>
            </a:r>
          </a:p>
          <a:p>
            <a:pPr>
              <a:buFontTx/>
              <a:buNone/>
            </a:pPr>
            <a:r>
              <a:rPr lang="en-US"/>
              <a:t>	therapeutic drug </a:t>
            </a:r>
          </a:p>
          <a:p>
            <a:pPr>
              <a:buFontTx/>
              <a:buNone/>
            </a:pPr>
            <a:r>
              <a:rPr lang="en-US"/>
              <a:t>	levels. Drugs </a:t>
            </a:r>
          </a:p>
          <a:p>
            <a:pPr>
              <a:buFontTx/>
              <a:buNone/>
            </a:pPr>
            <a:r>
              <a:rPr lang="en-US"/>
              <a:t>	given with food can </a:t>
            </a:r>
          </a:p>
          <a:p>
            <a:pPr>
              <a:buFontTx/>
              <a:buNone/>
            </a:pPr>
            <a:r>
              <a:rPr lang="en-US"/>
              <a:t>	stay in the rumen for</a:t>
            </a:r>
          </a:p>
          <a:p>
            <a:pPr>
              <a:buFontTx/>
              <a:buNone/>
            </a:pPr>
            <a:r>
              <a:rPr lang="en-US"/>
              <a:t>	3 days. </a:t>
            </a:r>
          </a:p>
        </p:txBody>
      </p:sp>
      <p:pic>
        <p:nvPicPr>
          <p:cNvPr id="13317" name="Picture 5" descr="cow_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667000"/>
            <a:ext cx="380682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	After the drug is absorbed by the GI tract, it must pass through the liver. The liver affects blood levels because it can alter a drug. BE CAREFUL with drug choices when the liver is not functioning properly. </a:t>
            </a:r>
          </a:p>
        </p:txBody>
      </p:sp>
      <p:pic>
        <p:nvPicPr>
          <p:cNvPr id="14341" name="Picture 5" descr="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581400"/>
            <a:ext cx="4819650" cy="2454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/>
              <a:t>DOSING</a:t>
            </a:r>
            <a:br>
              <a:rPr lang="en-US" sz="4000"/>
            </a:br>
            <a:endParaRPr lang="en-US" sz="40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DOSE = the amount of drug administered at one time to achieve the desired effect.</a:t>
            </a:r>
          </a:p>
          <a:p>
            <a:pPr algn="ctr">
              <a:buFontTx/>
              <a:buNone/>
            </a:pPr>
            <a:endParaRPr lang="en-US"/>
          </a:p>
          <a:p>
            <a:pPr algn="ctr">
              <a:buFontTx/>
              <a:buNone/>
            </a:pPr>
            <a:r>
              <a:rPr lang="en-US"/>
              <a:t>mL, cc, mg, Tablets</a:t>
            </a:r>
          </a:p>
        </p:txBody>
      </p:sp>
      <p:pic>
        <p:nvPicPr>
          <p:cNvPr id="15365" name="Picture 5" descr="RxLab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429000"/>
            <a:ext cx="4791075" cy="3230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pPr lvl="1"/>
            <a:r>
              <a:rPr lang="en-US" sz="2400" b="1" dirty="0"/>
              <a:t>LOADING DOSE </a:t>
            </a:r>
            <a:r>
              <a:rPr lang="en-US" sz="2400" dirty="0"/>
              <a:t>– the initial dose of a drug given to achieve drug levels in the therapeutic range in a short period of time</a:t>
            </a:r>
          </a:p>
          <a:p>
            <a:pPr lvl="1"/>
            <a:r>
              <a:rPr lang="en-US" sz="2400" b="1" dirty="0"/>
              <a:t>MAINTENANCE DOSE </a:t>
            </a:r>
            <a:r>
              <a:rPr lang="en-US" sz="2400" dirty="0"/>
              <a:t>– dose that maintains the drug in the therapeutic range</a:t>
            </a:r>
          </a:p>
          <a:p>
            <a:pPr lvl="1"/>
            <a:r>
              <a:rPr lang="en-US" sz="2400" b="1" dirty="0"/>
              <a:t>TOTAL DAILY DOSE </a:t>
            </a:r>
            <a:r>
              <a:rPr lang="en-US" sz="2400" dirty="0"/>
              <a:t>– amount of drug given in 24 hours (ex: 1200 mg per day)</a:t>
            </a:r>
          </a:p>
          <a:p>
            <a:pPr lvl="1"/>
            <a:r>
              <a:rPr lang="en-US" sz="2400" b="1" dirty="0"/>
              <a:t>DOSAGE</a:t>
            </a:r>
            <a:r>
              <a:rPr lang="en-US" sz="2400" dirty="0"/>
              <a:t> – amount of drug per animal’s body weight (ex: 5 </a:t>
            </a:r>
            <a:r>
              <a:rPr lang="en-US" sz="2400" dirty="0" smtClean="0"/>
              <a:t>mg/kg, 1g/lb, 60 </a:t>
            </a:r>
            <a:r>
              <a:rPr lang="en-US" sz="2400" dirty="0" err="1" smtClean="0"/>
              <a:t>mEq</a:t>
            </a:r>
            <a:r>
              <a:rPr lang="en-US" sz="2400" dirty="0" smtClean="0"/>
              <a:t>/kg )</a:t>
            </a:r>
            <a:endParaRPr lang="en-US" sz="2400" dirty="0"/>
          </a:p>
          <a:p>
            <a:pPr lvl="1"/>
            <a:r>
              <a:rPr lang="en-US" sz="2400" b="1" dirty="0"/>
              <a:t>DOSAGE INTERVAL </a:t>
            </a:r>
            <a:r>
              <a:rPr lang="en-US" sz="2400" dirty="0"/>
              <a:t>– how frequently the dosage is given (SID, BID, TID, </a:t>
            </a:r>
            <a:r>
              <a:rPr lang="en-US" sz="2400" dirty="0" smtClean="0"/>
              <a:t>Q24H, Q12H, Q8H, Q6H, QD, Q2D, </a:t>
            </a:r>
            <a:r>
              <a:rPr lang="en-US" sz="2400" dirty="0" smtClean="0"/>
              <a:t>PRN, </a:t>
            </a:r>
            <a:r>
              <a:rPr lang="en-US" sz="2400" dirty="0" smtClean="0"/>
              <a:t>etc</a:t>
            </a:r>
            <a:r>
              <a:rPr lang="en-US" sz="2400" dirty="0"/>
              <a:t>)</a:t>
            </a:r>
          </a:p>
          <a:p>
            <a:pPr lvl="1"/>
            <a:r>
              <a:rPr lang="en-US" sz="2400" b="1" dirty="0"/>
              <a:t>DOSAGE REGIMEN </a:t>
            </a:r>
            <a:r>
              <a:rPr lang="en-US" sz="2400" dirty="0"/>
              <a:t>– The combination of the dosage and dosage interval (ex: 5 mg/kg BID)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RxLab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95400"/>
            <a:ext cx="5934075" cy="40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sz="4000"/>
              <a:t>Your patient is reacting to the medication, now what?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CC0000"/>
                </a:solidFill>
              </a:rPr>
              <a:t>Directly remove the drug</a:t>
            </a:r>
          </a:p>
          <a:p>
            <a:pPr lvl="1">
              <a:lnSpc>
                <a:spcPct val="90000"/>
              </a:lnSpc>
            </a:pPr>
            <a:r>
              <a:rPr lang="en-US"/>
              <a:t>Wash off the topicals, induce emesis for those ingested</a:t>
            </a:r>
          </a:p>
          <a:p>
            <a:pPr>
              <a:lnSpc>
                <a:spcPct val="90000"/>
              </a:lnSpc>
            </a:pPr>
            <a:r>
              <a:rPr lang="en-US"/>
              <a:t>Activated charcoal to bind what cannot be vomited</a:t>
            </a:r>
          </a:p>
          <a:p>
            <a:pPr>
              <a:lnSpc>
                <a:spcPct val="90000"/>
              </a:lnSpc>
            </a:pPr>
            <a:r>
              <a:rPr lang="en-US"/>
              <a:t>IV fluids to support the kidneys</a:t>
            </a:r>
          </a:p>
          <a:p>
            <a:pPr>
              <a:lnSpc>
                <a:spcPct val="90000"/>
              </a:lnSpc>
            </a:pPr>
            <a:r>
              <a:rPr lang="en-US"/>
              <a:t>Give an antidote if there is one</a:t>
            </a:r>
          </a:p>
          <a:p>
            <a:pPr>
              <a:lnSpc>
                <a:spcPct val="90000"/>
              </a:lnSpc>
            </a:pPr>
            <a:r>
              <a:rPr lang="en-US"/>
              <a:t>Provide care until the animal is through the toxicity</a:t>
            </a:r>
          </a:p>
        </p:txBody>
      </p:sp>
      <p:pic>
        <p:nvPicPr>
          <p:cNvPr id="18436" name="Picture 4" descr="MCj042383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1882775" cy="1381125"/>
          </a:xfrm>
          <a:prstGeom prst="rect">
            <a:avLst/>
          </a:prstGeom>
          <a:noFill/>
        </p:spPr>
      </p:pic>
      <p:pic>
        <p:nvPicPr>
          <p:cNvPr id="18438" name="Picture 6" descr="MCj043438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876300"/>
            <a:ext cx="1600200" cy="1449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normal_MeanC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447800"/>
            <a:ext cx="5486400" cy="4649788"/>
          </a:xfrm>
          <a:prstGeom prst="rect">
            <a:avLst/>
          </a:prstGeom>
          <a:noFill/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371600" y="304800"/>
            <a:ext cx="666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KEEP YOUR PATIENTS SAFE!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Parenteral</a:t>
            </a:r>
            <a:r>
              <a:rPr lang="en-US" dirty="0" smtClean="0"/>
              <a:t> vs. Non-</a:t>
            </a:r>
            <a:r>
              <a:rPr lang="en-US" dirty="0" err="1" smtClean="0"/>
              <a:t>Parenteral</a:t>
            </a:r>
            <a:r>
              <a:rPr lang="en-US" dirty="0" smtClean="0"/>
              <a:t> Administration Routes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Parenteral</a:t>
            </a:r>
            <a:r>
              <a:rPr lang="en-US" dirty="0" smtClean="0"/>
              <a:t> Administration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Literally means “administered in the space between the enteric canal (the GI tract) and the surface of the body”</a:t>
            </a:r>
          </a:p>
          <a:p>
            <a:r>
              <a:rPr lang="en-US" dirty="0" smtClean="0"/>
              <a:t>Further divided into specific routes:</a:t>
            </a:r>
          </a:p>
          <a:p>
            <a:pPr lvl="1"/>
            <a:r>
              <a:rPr lang="en-US" dirty="0" smtClean="0"/>
              <a:t>IV, IM, SC, ID, IA, IP, etc.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Non-</a:t>
            </a:r>
            <a:r>
              <a:rPr lang="en-US" dirty="0" err="1" smtClean="0"/>
              <a:t>Parenteral</a:t>
            </a:r>
            <a:r>
              <a:rPr lang="en-US" dirty="0" smtClean="0"/>
              <a:t> Routes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Drugs given by mouth = Oral administration (PO)</a:t>
            </a:r>
          </a:p>
          <a:p>
            <a:r>
              <a:rPr lang="en-US" dirty="0" smtClean="0"/>
              <a:t>Applied to the surface of the skin = Topical administration</a:t>
            </a:r>
          </a:p>
          <a:p>
            <a:r>
              <a:rPr lang="en-US" dirty="0" smtClean="0"/>
              <a:t>Inhalation or aerosol administration usually means the drug is administered as a mist or gas via the respiratory tract.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101277593_8f420ed3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43400" cy="3257550"/>
          </a:xfrm>
          <a:prstGeom prst="rect">
            <a:avLst/>
          </a:prstGeom>
          <a:noFill/>
        </p:spPr>
      </p:pic>
      <p:pic>
        <p:nvPicPr>
          <p:cNvPr id="3081" name="Picture 9" descr="nebulize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noFill/>
        </p:spPr>
      </p:pic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4953000" y="914400"/>
            <a:ext cx="3586163" cy="8810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Method of administration: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914400" y="4724400"/>
            <a:ext cx="2105025" cy="831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INHALATION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Inhalation Administration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noFill/>
        </p:spPr>
        <p:txBody>
          <a:bodyPr/>
          <a:lstStyle/>
          <a:p>
            <a:r>
              <a:rPr lang="en-US" sz="2800"/>
              <a:t>Drugs are administered in the form of a gas or spray and are rapidly absorbed into the bloodstream.</a:t>
            </a:r>
          </a:p>
          <a:p>
            <a:r>
              <a:rPr lang="en-US" sz="2800"/>
              <a:t>An animal breathes in the drug which travels to the lungs and then further into the alveoli where the particles diffuse into the</a:t>
            </a:r>
          </a:p>
          <a:p>
            <a:pPr>
              <a:buFontTx/>
              <a:buNone/>
            </a:pPr>
            <a:r>
              <a:rPr lang="en-US" sz="2800"/>
              <a:t>	bloodstream and are</a:t>
            </a:r>
          </a:p>
          <a:p>
            <a:pPr>
              <a:buFontTx/>
              <a:buNone/>
            </a:pPr>
            <a:r>
              <a:rPr lang="en-US" sz="2800"/>
              <a:t>	distributed throughout </a:t>
            </a:r>
          </a:p>
          <a:p>
            <a:pPr>
              <a:buFontTx/>
              <a:buNone/>
            </a:pPr>
            <a:r>
              <a:rPr lang="en-US" sz="2800"/>
              <a:t>	the body.</a:t>
            </a:r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endParaRPr lang="en-US"/>
          </a:p>
        </p:txBody>
      </p:sp>
      <p:pic>
        <p:nvPicPr>
          <p:cNvPr id="4101" name="Picture 5" descr="800px-Alveo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191000"/>
            <a:ext cx="3886200" cy="2424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accent2"/>
                </a:solidFill>
              </a:rPr>
              <a:t>When are inhaled drugs used?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/>
              <a:t>Gas Anesthesia</a:t>
            </a:r>
          </a:p>
          <a:p>
            <a:pPr lvl="1"/>
            <a:r>
              <a:rPr lang="en-US"/>
              <a:t>Drugs are </a:t>
            </a:r>
            <a:r>
              <a:rPr lang="en-US" b="1"/>
              <a:t>volatilized </a:t>
            </a:r>
            <a:r>
              <a:rPr lang="en-US"/>
              <a:t>(turned into gases) from liquids using a vaporizer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Treat respiratory conditions</a:t>
            </a:r>
          </a:p>
          <a:p>
            <a:pPr lvl="1"/>
            <a:r>
              <a:rPr lang="en-US"/>
              <a:t>Bronchodilators, mucolytic enzymes, antibiotics, steroids</a:t>
            </a:r>
          </a:p>
          <a:p>
            <a:pPr lvl="2"/>
            <a:r>
              <a:rPr lang="en-US"/>
              <a:t>Drugs are </a:t>
            </a:r>
            <a:r>
              <a:rPr lang="en-US" b="1"/>
              <a:t>nebulized </a:t>
            </a:r>
            <a:r>
              <a:rPr lang="en-US"/>
              <a:t>(turned into a fine spray)</a:t>
            </a:r>
            <a:endParaRPr lang="en-US" b="1"/>
          </a:p>
        </p:txBody>
      </p:sp>
      <p:pic>
        <p:nvPicPr>
          <p:cNvPr id="5125" name="Picture 5" descr="dental-anesthe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048000"/>
            <a:ext cx="1428750" cy="1428750"/>
          </a:xfrm>
          <a:prstGeom prst="rect">
            <a:avLst/>
          </a:prstGeom>
          <a:noFill/>
        </p:spPr>
      </p:pic>
      <p:pic>
        <p:nvPicPr>
          <p:cNvPr id="5127" name="Picture 7" descr="Isotec3IsofluraneVaporizer01VCAI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743200"/>
            <a:ext cx="1284288" cy="1712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Topical Medications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410200"/>
          </a:xfrm>
        </p:spPr>
        <p:txBody>
          <a:bodyPr/>
          <a:lstStyle/>
          <a:p>
            <a:r>
              <a:rPr lang="en-US" sz="2800"/>
              <a:t>Used mainly in dermatology (ear and skin) and ophthalmology</a:t>
            </a:r>
          </a:p>
          <a:p>
            <a:r>
              <a:rPr lang="en-US" sz="2800"/>
              <a:t>Meds are applied to the skin surface or mucous membranes in the form of an ointment, cream, gel, liniment, paste, lotion, powder, aerosol, or liquid drops.</a:t>
            </a:r>
          </a:p>
          <a:p>
            <a:r>
              <a:rPr lang="en-US" sz="2800"/>
              <a:t>Products are dissolved and then diffused into the skin</a:t>
            </a:r>
          </a:p>
          <a:p>
            <a:r>
              <a:rPr lang="en-US" sz="2800"/>
              <a:t>Slowest route of absorption</a:t>
            </a:r>
          </a:p>
          <a:p>
            <a:r>
              <a:rPr lang="en-US" sz="2800"/>
              <a:t>High concentration of drug locally,</a:t>
            </a:r>
          </a:p>
          <a:p>
            <a:pPr>
              <a:buFontTx/>
              <a:buNone/>
            </a:pPr>
            <a:r>
              <a:rPr lang="en-US" sz="2800"/>
              <a:t>	may be absorbed systemically</a:t>
            </a:r>
          </a:p>
          <a:p>
            <a:endParaRPr lang="en-US" sz="2800"/>
          </a:p>
          <a:p>
            <a:endParaRPr lang="en-US"/>
          </a:p>
        </p:txBody>
      </p:sp>
      <p:pic>
        <p:nvPicPr>
          <p:cNvPr id="6149" name="Picture 5" descr="prod_app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1047750" cy="1019175"/>
          </a:xfrm>
          <a:prstGeom prst="rect">
            <a:avLst/>
          </a:prstGeom>
          <a:noFill/>
        </p:spPr>
      </p:pic>
      <p:pic>
        <p:nvPicPr>
          <p:cNvPr id="6151" name="Picture 7" descr="907_5400_thu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648200"/>
            <a:ext cx="2209800" cy="2209800"/>
          </a:xfrm>
          <a:prstGeom prst="rect">
            <a:avLst/>
          </a:prstGeom>
          <a:noFill/>
        </p:spPr>
      </p:pic>
      <p:pic>
        <p:nvPicPr>
          <p:cNvPr id="6153" name="Picture 9" descr="2903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152400"/>
            <a:ext cx="1444625" cy="144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274638"/>
            <a:ext cx="5943600" cy="1143000"/>
          </a:xfrm>
        </p:spPr>
        <p:txBody>
          <a:bodyPr/>
          <a:lstStyle/>
          <a:p>
            <a:r>
              <a:rPr lang="en-US"/>
              <a:t>Topical Medications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r>
              <a:rPr lang="en-US"/>
              <a:t>May be irritating, animal may chew/lick it off</a:t>
            </a:r>
          </a:p>
          <a:p>
            <a:r>
              <a:rPr lang="en-US"/>
              <a:t>Easy to administer</a:t>
            </a:r>
          </a:p>
          <a:p>
            <a:r>
              <a:rPr lang="en-US"/>
              <a:t>Can use drugs that otherwise would be toxic if injected</a:t>
            </a:r>
          </a:p>
          <a:p>
            <a:r>
              <a:rPr lang="en-US"/>
              <a:t>Have to shave fur for good contact</a:t>
            </a:r>
          </a:p>
          <a:p>
            <a:r>
              <a:rPr lang="en-US"/>
              <a:t>Other topical routes: nasal, rectal, vaginal</a:t>
            </a:r>
          </a:p>
        </p:txBody>
      </p:sp>
      <p:pic>
        <p:nvPicPr>
          <p:cNvPr id="7173" name="Picture 5" descr="KC scab by greenbug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FORMS OF TOPICALS</a:t>
            </a:r>
            <a:br>
              <a:rPr lang="en-US" sz="4000" dirty="0"/>
            </a:br>
            <a:r>
              <a:rPr lang="en-US" sz="4000" dirty="0"/>
              <a:t>Drug suspended in….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5029200"/>
          </a:xfrm>
        </p:spPr>
        <p:txBody>
          <a:bodyPr/>
          <a:lstStyle/>
          <a:p>
            <a:r>
              <a:rPr lang="en-US" sz="2400" b="1" dirty="0"/>
              <a:t>Aerosols</a:t>
            </a:r>
            <a:r>
              <a:rPr lang="en-US" sz="2400" dirty="0"/>
              <a:t> – packaged under pressure</a:t>
            </a:r>
          </a:p>
          <a:p>
            <a:r>
              <a:rPr lang="en-US" sz="2400" b="1" dirty="0"/>
              <a:t>Cream</a:t>
            </a:r>
            <a:r>
              <a:rPr lang="en-US" sz="2400" dirty="0"/>
              <a:t> – water-oil emulsion</a:t>
            </a:r>
          </a:p>
          <a:p>
            <a:r>
              <a:rPr lang="en-US" sz="2400" b="1" dirty="0"/>
              <a:t>Gel</a:t>
            </a:r>
            <a:r>
              <a:rPr lang="en-US" sz="2400" dirty="0"/>
              <a:t> – semisolid or jelly-like substance</a:t>
            </a:r>
          </a:p>
          <a:p>
            <a:r>
              <a:rPr lang="en-US" sz="2400" b="1" dirty="0"/>
              <a:t>Liniments </a:t>
            </a:r>
            <a:r>
              <a:rPr lang="en-US" sz="2400" dirty="0"/>
              <a:t>– oily, soapy, or alcohol-based substance. </a:t>
            </a:r>
            <a:r>
              <a:rPr lang="en-US" sz="2400" u="sng" dirty="0"/>
              <a:t>Applied with friction</a:t>
            </a:r>
          </a:p>
          <a:p>
            <a:r>
              <a:rPr lang="en-US" sz="2400" b="1" dirty="0"/>
              <a:t>Lotions</a:t>
            </a:r>
            <a:r>
              <a:rPr lang="en-US" sz="2400" dirty="0"/>
              <a:t> – liquid for dabbing, brushing, or dripping on skin </a:t>
            </a:r>
            <a:r>
              <a:rPr lang="en-US" sz="2400" u="sng" dirty="0"/>
              <a:t>without friction</a:t>
            </a:r>
          </a:p>
          <a:p>
            <a:r>
              <a:rPr lang="en-US" sz="2400" b="1" dirty="0"/>
              <a:t>Ointment </a:t>
            </a:r>
            <a:r>
              <a:rPr lang="en-US" sz="2400" dirty="0"/>
              <a:t>– </a:t>
            </a:r>
            <a:r>
              <a:rPr lang="en-US" sz="2400" dirty="0" err="1"/>
              <a:t>semisold</a:t>
            </a:r>
            <a:r>
              <a:rPr lang="en-US" sz="2400" dirty="0"/>
              <a:t>, greasy preparation that melts at body temp</a:t>
            </a:r>
          </a:p>
          <a:p>
            <a:r>
              <a:rPr lang="en-US" sz="2400" b="1" dirty="0"/>
              <a:t>Paste</a:t>
            </a:r>
            <a:r>
              <a:rPr lang="en-US" sz="2400" dirty="0"/>
              <a:t> – </a:t>
            </a:r>
            <a:r>
              <a:rPr lang="en-US" sz="2400" dirty="0" err="1"/>
              <a:t>semisold</a:t>
            </a:r>
            <a:r>
              <a:rPr lang="en-US" sz="2400" dirty="0"/>
              <a:t> that retains its state at body temp</a:t>
            </a:r>
          </a:p>
          <a:p>
            <a:r>
              <a:rPr lang="en-US" sz="2400" b="1" dirty="0"/>
              <a:t>Powder </a:t>
            </a:r>
            <a:r>
              <a:rPr lang="en-US" sz="2400" dirty="0"/>
              <a:t>– powder for external lubrication or absorption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98" decel="100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Oral Medications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Meds are delivered directly to the GI tract</a:t>
            </a:r>
          </a:p>
          <a:p>
            <a:r>
              <a:rPr lang="en-US" sz="2400"/>
              <a:t>Most convenient (owner can do)</a:t>
            </a:r>
          </a:p>
          <a:p>
            <a:r>
              <a:rPr lang="en-US" sz="2400"/>
              <a:t>Long duration of activity, slow onset of action</a:t>
            </a:r>
          </a:p>
          <a:p>
            <a:r>
              <a:rPr lang="en-US" sz="2400"/>
              <a:t>Relatively safe</a:t>
            </a:r>
          </a:p>
          <a:p>
            <a:r>
              <a:rPr lang="en-US" sz="2400"/>
              <a:t>No need for sterility</a:t>
            </a:r>
          </a:p>
          <a:p>
            <a:r>
              <a:rPr lang="en-US" sz="2400"/>
              <a:t>Gastric acid and disease may affect absorption</a:t>
            </a:r>
          </a:p>
          <a:p>
            <a:r>
              <a:rPr lang="en-US" sz="2400"/>
              <a:t>Ruminants have questionable absorption</a:t>
            </a:r>
          </a:p>
          <a:p>
            <a:r>
              <a:rPr lang="en-US" sz="2400"/>
              <a:t>Must get through GI mucosa</a:t>
            </a:r>
          </a:p>
          <a:p>
            <a:pPr>
              <a:buFontTx/>
              <a:buNone/>
            </a:pPr>
            <a:endParaRPr lang="en-US" sz="2400"/>
          </a:p>
          <a:p>
            <a:endParaRPr lang="en-US" sz="2400"/>
          </a:p>
        </p:txBody>
      </p:sp>
      <p:pic>
        <p:nvPicPr>
          <p:cNvPr id="9222" name="Picture 6" descr="MCj028104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0925" y="0"/>
            <a:ext cx="1743075" cy="2108200"/>
          </a:xfrm>
          <a:prstGeom prst="rect">
            <a:avLst/>
          </a:prstGeom>
          <a:noFill/>
        </p:spPr>
      </p:pic>
      <p:pic>
        <p:nvPicPr>
          <p:cNvPr id="9223" name="Picture 7" descr="MCj02810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53013"/>
            <a:ext cx="1866900" cy="1804987"/>
          </a:xfrm>
          <a:prstGeom prst="rect">
            <a:avLst/>
          </a:prstGeom>
          <a:noFill/>
        </p:spPr>
      </p:pic>
      <p:pic>
        <p:nvPicPr>
          <p:cNvPr id="9224" name="Picture 8" descr="MCj028104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889500"/>
            <a:ext cx="1677988" cy="1968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98" decel="100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884</Words>
  <Application>Microsoft Office PowerPoint</Application>
  <PresentationFormat>On-screen Show (4:3)</PresentationFormat>
  <Paragraphs>101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Slide 1</vt:lpstr>
      <vt:lpstr>Parenteral vs. Non-Parenteral Administration Routes</vt:lpstr>
      <vt:lpstr>Slide 3</vt:lpstr>
      <vt:lpstr>Inhalation Administration</vt:lpstr>
      <vt:lpstr>When are inhaled drugs used?</vt:lpstr>
      <vt:lpstr>Topical Medications</vt:lpstr>
      <vt:lpstr>Topical Medications</vt:lpstr>
      <vt:lpstr>FORMS OF TOPICALS Drug suspended in….</vt:lpstr>
      <vt:lpstr>Oral Medications</vt:lpstr>
      <vt:lpstr>The Absorption of Oral Meds</vt:lpstr>
      <vt:lpstr>Oral Meds</vt:lpstr>
      <vt:lpstr>Liquids</vt:lpstr>
      <vt:lpstr>Say ahhh!</vt:lpstr>
      <vt:lpstr>Slide 14</vt:lpstr>
      <vt:lpstr>DOSING </vt:lpstr>
      <vt:lpstr>Slide 16</vt:lpstr>
      <vt:lpstr>Slide 17</vt:lpstr>
      <vt:lpstr>Your patient is reacting to the medication, now what?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www.maniacworld.com/vicious-cat.jpg</dc:title>
  <dc:creator>Lori</dc:creator>
  <cp:lastModifiedBy>Lori</cp:lastModifiedBy>
  <cp:revision>16</cp:revision>
  <dcterms:created xsi:type="dcterms:W3CDTF">2008-09-08T22:16:07Z</dcterms:created>
  <dcterms:modified xsi:type="dcterms:W3CDTF">2010-05-13T13:51:20Z</dcterms:modified>
</cp:coreProperties>
</file>